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4" r:id="rId6"/>
    <p:sldId id="262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8" r:id="rId15"/>
    <p:sldId id="277" r:id="rId16"/>
    <p:sldId id="279" r:id="rId17"/>
    <p:sldId id="276" r:id="rId18"/>
    <p:sldId id="274" r:id="rId19"/>
    <p:sldId id="275" r:id="rId20"/>
    <p:sldId id="260" r:id="rId21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13-Dec-18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Kickstarter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Kickstarting your </a:t>
            </a:r>
            <a:r>
              <a:rPr lang="en-US" dirty="0" err="1">
                <a:solidFill>
                  <a:srgbClr val="7CEBFF"/>
                </a:solidFill>
              </a:rPr>
              <a:t>kickstarter</a:t>
            </a:r>
            <a:r>
              <a:rPr lang="en-US" dirty="0">
                <a:solidFill>
                  <a:srgbClr val="7CEBFF"/>
                </a:solidFill>
              </a:rPr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6D6-FBA7-40D5-A8F8-356A9F30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Pledged capital per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FE98-BA7E-4971-AE6C-69477D23B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854874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High $ pledge projects :</a:t>
            </a:r>
          </a:p>
          <a:p>
            <a:pPr lvl="1"/>
            <a:r>
              <a:rPr lang="en-US" sz="2600" dirty="0"/>
              <a:t>Tech.</a:t>
            </a:r>
          </a:p>
          <a:p>
            <a:pPr lvl="1"/>
            <a:r>
              <a:rPr lang="en-US" sz="2600" dirty="0"/>
              <a:t>Games.</a:t>
            </a:r>
          </a:p>
          <a:p>
            <a:pPr lvl="1"/>
            <a:r>
              <a:rPr lang="en-US" sz="2600" dirty="0"/>
              <a:t> Fashion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D2FCA-260A-4797-8FD5-0ED9A2D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704" y="1891247"/>
            <a:ext cx="5109103" cy="4753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6946E5-7658-49ED-A3B2-72A05B4B1D82}"/>
              </a:ext>
            </a:extLst>
          </p:cNvPr>
          <p:cNvCxnSpPr/>
          <p:nvPr/>
        </p:nvCxnSpPr>
        <p:spPr>
          <a:xfrm flipV="1">
            <a:off x="2030136" y="2180496"/>
            <a:ext cx="8053431" cy="83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43535D-506F-4330-9DAF-C4790B62B619}"/>
              </a:ext>
            </a:extLst>
          </p:cNvPr>
          <p:cNvCxnSpPr/>
          <p:nvPr/>
        </p:nvCxnSpPr>
        <p:spPr>
          <a:xfrm flipV="1">
            <a:off x="2306972" y="2944536"/>
            <a:ext cx="8380602" cy="64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9734D-6CC9-4BD7-A184-2D358752DA51}"/>
              </a:ext>
            </a:extLst>
          </p:cNvPr>
          <p:cNvCxnSpPr/>
          <p:nvPr/>
        </p:nvCxnSpPr>
        <p:spPr>
          <a:xfrm flipV="1">
            <a:off x="2441196" y="3020037"/>
            <a:ext cx="8539993" cy="1098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59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E559-CCD1-4BD7-B47A-7956BE67E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 Goal per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6F4BB-948E-4797-B37D-FD9E2117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66464" cy="3678303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Unsuccessful project were aiming too high!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288F5-D2AD-4E66-A377-E02CBCC7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77" y="1871469"/>
            <a:ext cx="4955353" cy="49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159A-9D93-43EC-94D0-9D3671D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Capital raised/goal (pledge %) per category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6A959F-4108-4EAF-BEC9-983D42D4F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3"/>
          <a:stretch/>
        </p:blipFill>
        <p:spPr>
          <a:xfrm>
            <a:off x="6988446" y="1826662"/>
            <a:ext cx="4622362" cy="4947362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73A71A9-F3B1-4B07-B55C-DF6C162B9B82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3699572" cy="36783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presents an option to help the customer define the pledge goal per his real needs.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68F83-B546-43BD-A0D9-C4FF0D75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13" y="1826661"/>
            <a:ext cx="2725548" cy="49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0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DF25-2185-4B8A-8B13-6CC5F80E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Launch Timing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E2B9-AA8B-4E50-8231-8BAA8300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36041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categories (*) are clearly biased towards a longer “promotion” period </a:t>
            </a:r>
          </a:p>
          <a:p>
            <a:pPr marL="0" indent="0">
              <a:buNone/>
            </a:pPr>
            <a:r>
              <a:rPr lang="en-US" sz="2400" dirty="0"/>
              <a:t>*Excluding film &amp; video and Theater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92B91-065B-4A0E-B2DB-F537F210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689" y="1917483"/>
            <a:ext cx="5108553" cy="4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C9C2-D02C-4C7F-BFB9-A3718D07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6D3EE-D0F2-474C-A7A7-6F18996BE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sz="2800" dirty="0"/>
              <a:t>Tree parameters (X):</a:t>
            </a:r>
          </a:p>
          <a:p>
            <a:pPr lvl="1"/>
            <a:r>
              <a:rPr lang="en-US" sz="2600" dirty="0"/>
              <a:t>Goal</a:t>
            </a:r>
          </a:p>
          <a:p>
            <a:pPr lvl="1"/>
            <a:r>
              <a:rPr lang="en-US" sz="2600" dirty="0"/>
              <a:t>Deadline-launched</a:t>
            </a:r>
          </a:p>
          <a:p>
            <a:pPr lvl="1"/>
            <a:r>
              <a:rPr lang="en-US" sz="2600" dirty="0"/>
              <a:t>Launched-created</a:t>
            </a:r>
          </a:p>
          <a:p>
            <a:pPr lvl="1"/>
            <a:r>
              <a:rPr lang="en-US" sz="2600" dirty="0"/>
              <a:t>Staff pick</a:t>
            </a:r>
          </a:p>
          <a:p>
            <a:pPr lvl="1"/>
            <a:r>
              <a:rPr lang="en-US" sz="2600" dirty="0"/>
              <a:t>Category</a:t>
            </a:r>
          </a:p>
          <a:p>
            <a:r>
              <a:rPr lang="en-US" sz="2800" dirty="0"/>
              <a:t>Target parameter- funding success (Y)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7FB1F-AB5D-493B-A408-5DB97250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50" y="2183100"/>
            <a:ext cx="7629661" cy="2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E408-4E43-4078-9939-6553FE2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EFC22-FFF6-4ECF-AFCC-170959700B3B}"/>
              </a:ext>
            </a:extLst>
          </p:cNvPr>
          <p:cNvSpPr txBox="1"/>
          <p:nvPr/>
        </p:nvSpPr>
        <p:spPr>
          <a:xfrm>
            <a:off x="704675" y="5226341"/>
            <a:ext cx="106036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for a 10 level tree over ~95K lines:</a:t>
            </a:r>
          </a:p>
          <a:p>
            <a:r>
              <a:rPr lang="en-US" sz="1400" dirty="0"/>
              <a:t>The recall for the train set is  0.777975201823</a:t>
            </a:r>
          </a:p>
          <a:p>
            <a:r>
              <a:rPr lang="en-US" sz="1400" dirty="0"/>
              <a:t>The recall for the test set tree is  0.777664300669</a:t>
            </a:r>
          </a:p>
          <a:p>
            <a:r>
              <a:rPr lang="en-US" sz="1400" dirty="0"/>
              <a:t>The precision for the train set tree is  0.81356959162</a:t>
            </a:r>
          </a:p>
          <a:p>
            <a:r>
              <a:rPr lang="en-US" sz="1400" dirty="0"/>
              <a:t>The precision for the test tree is  0.810354919385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4123F-B397-479B-91C2-F9D91422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6" y="2021976"/>
            <a:ext cx="11327618" cy="3204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B22A9-FEB8-4911-9ECD-9EE791C5C7DB}"/>
              </a:ext>
            </a:extLst>
          </p:cNvPr>
          <p:cNvSpPr txBox="1"/>
          <p:nvPr/>
        </p:nvSpPr>
        <p:spPr>
          <a:xfrm>
            <a:off x="6694415" y="5461233"/>
            <a:ext cx="344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address the threshold and what is better- recall or </a:t>
            </a:r>
            <a:r>
              <a:rPr lang="en-US"/>
              <a:t>precision for this app</a:t>
            </a:r>
          </a:p>
        </p:txBody>
      </p:sp>
    </p:spTree>
    <p:extLst>
      <p:ext uri="{BB962C8B-B14F-4D97-AF65-F5344CB8AC3E}">
        <p14:creationId xmlns:p14="http://schemas.microsoft.com/office/powerpoint/2010/main" val="251235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42B1-7BE2-420F-81A6-58C2344A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C6C4E-8705-4A0A-BADB-EF569042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 better AI models for investigating existing KS data</a:t>
            </a:r>
          </a:p>
          <a:p>
            <a:r>
              <a:rPr lang="en-US" sz="2800" dirty="0"/>
              <a:t>Find additional data for augmenting the KS data.</a:t>
            </a:r>
          </a:p>
          <a:p>
            <a:r>
              <a:rPr lang="en-US" sz="2800" dirty="0"/>
              <a:t>Investigate the option to use Google Trends API for collecting “post funding” success data for gaining additional insights on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50527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6F0D-2E58-493B-AE81-782C679D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66F3-033F-42D4-AD99-7C5DDAE1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Meet the team.</a:t>
            </a:r>
          </a:p>
          <a:p>
            <a:r>
              <a:rPr lang="en-US" sz="3600" dirty="0"/>
              <a:t>Understand the market.</a:t>
            </a:r>
          </a:p>
          <a:p>
            <a:r>
              <a:rPr lang="en-US" sz="3600" dirty="0"/>
              <a:t>Meet Kickstarter-Oracle</a:t>
            </a:r>
          </a:p>
          <a:p>
            <a:r>
              <a:rPr lang="en-US" sz="3600" dirty="0"/>
              <a:t>Commercial viability.</a:t>
            </a:r>
          </a:p>
          <a:p>
            <a:r>
              <a:rPr lang="en-US" sz="3600" dirty="0"/>
              <a:t>Technological overview.</a:t>
            </a:r>
          </a:p>
        </p:txBody>
      </p:sp>
    </p:spTree>
    <p:extLst>
      <p:ext uri="{BB962C8B-B14F-4D97-AF65-F5344CB8AC3E}">
        <p14:creationId xmlns:p14="http://schemas.microsoft.com/office/powerpoint/2010/main" val="373185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The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E2F91-EC62-43B0-8102-FC629C35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719" y="2732043"/>
            <a:ext cx="1807835" cy="1647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D92A8-684D-46DC-8EBC-D70DB1E2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62" y="2696262"/>
            <a:ext cx="1855775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×ª××¦××ª ×ª××× × ×¢×××¨ âªelad toisterâ¬â">
            <a:extLst>
              <a:ext uri="{FF2B5EF4-FFF2-40B4-BE49-F238E27FC236}">
                <a16:creationId xmlns:a16="http://schemas.microsoft.com/office/drawing/2014/main" id="{D3BEF9D7-2563-4330-9524-DD017657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74" y="2696262"/>
            <a:ext cx="1718701" cy="17187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319D-7D74-477E-BAB3-5DE2C8FE9BEC}"/>
              </a:ext>
            </a:extLst>
          </p:cNvPr>
          <p:cNvSpPr txBox="1"/>
          <p:nvPr/>
        </p:nvSpPr>
        <p:spPr>
          <a:xfrm>
            <a:off x="771525" y="4757324"/>
            <a:ext cx="2793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Elad</a:t>
            </a:r>
            <a:r>
              <a:rPr lang="en-US" sz="4400" dirty="0"/>
              <a:t> </a:t>
            </a:r>
            <a:r>
              <a:rPr lang="en-US" sz="4400" dirty="0" err="1"/>
              <a:t>Toister</a:t>
            </a:r>
            <a:endParaRPr lang="en-US" sz="4400" dirty="0"/>
          </a:p>
          <a:p>
            <a:r>
              <a:rPr lang="en-US" sz="4400" dirty="0"/>
              <a:t>		</a:t>
            </a:r>
            <a:r>
              <a:rPr lang="en-US" sz="2000" dirty="0"/>
              <a:t>CTO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9A60F-ADB2-497C-ABD2-006F824A802A}"/>
              </a:ext>
            </a:extLst>
          </p:cNvPr>
          <p:cNvSpPr txBox="1"/>
          <p:nvPr/>
        </p:nvSpPr>
        <p:spPr>
          <a:xfrm>
            <a:off x="4224381" y="4743049"/>
            <a:ext cx="34574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Yotam</a:t>
            </a:r>
            <a:r>
              <a:rPr lang="en-US" sz="4400" dirty="0"/>
              <a:t> Nahum</a:t>
            </a:r>
          </a:p>
          <a:p>
            <a:r>
              <a:rPr lang="en-US" sz="4400" dirty="0"/>
              <a:t>			</a:t>
            </a:r>
            <a:r>
              <a:rPr lang="en-US" sz="2000" dirty="0"/>
              <a:t>COO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55223-74DE-4965-87A5-4E238CCB635A}"/>
              </a:ext>
            </a:extLst>
          </p:cNvPr>
          <p:cNvSpPr txBox="1"/>
          <p:nvPr/>
        </p:nvSpPr>
        <p:spPr>
          <a:xfrm>
            <a:off x="8153323" y="4743050"/>
            <a:ext cx="3457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Aviv Alfandary</a:t>
            </a:r>
          </a:p>
          <a:p>
            <a:r>
              <a:rPr lang="en-US" sz="4400" dirty="0"/>
              <a:t>			</a:t>
            </a:r>
            <a:r>
              <a:rPr lang="en-US" sz="2000" dirty="0"/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419999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Understand the market- </a:t>
            </a:r>
            <a:r>
              <a:rPr lang="en-US" sz="3600" dirty="0" err="1"/>
              <a:t>kickstarter</a:t>
            </a:r>
            <a:r>
              <a:rPr lang="en-US" sz="3600" dirty="0"/>
              <a:t>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770709" y="5734594"/>
            <a:ext cx="1072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Current funding success rate (Kickstarter) ~</a:t>
            </a:r>
            <a:r>
              <a:rPr lang="en-US" sz="4000" b="1" dirty="0"/>
              <a:t>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43BC-424A-41B3-BFEC-597B01F8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03520"/>
            <a:ext cx="11029616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74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Mission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Kickstarter-oracle (KO) shall provide it’s customers with highly beneficial insights for improving their funding campaign. Leveraging AI technology and past campaign information KO shall play a fundamental role in it’s customers funding success.</a:t>
            </a:r>
          </a:p>
          <a:p>
            <a:r>
              <a:rPr lang="en-US" sz="4000" dirty="0"/>
              <a:t>Our success criteria : KO customers funding success rate &gt;72%.</a:t>
            </a:r>
          </a:p>
        </p:txBody>
      </p:sp>
    </p:spTree>
    <p:extLst>
      <p:ext uri="{BB962C8B-B14F-4D97-AF65-F5344CB8AC3E}">
        <p14:creationId xmlns:p14="http://schemas.microsoft.com/office/powerpoint/2010/main" val="4264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Kickstarter oracle – commercial viability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KO shall charge it’s customers a </a:t>
            </a:r>
            <a:r>
              <a:rPr lang="he-IL" sz="3200" dirty="0"/>
              <a:t>1</a:t>
            </a:r>
            <a:r>
              <a:rPr lang="en-US" sz="3200" dirty="0"/>
              <a:t>% commission of money pledged (for successful campaign). </a:t>
            </a:r>
          </a:p>
          <a:p>
            <a:r>
              <a:rPr lang="en-US" sz="3200" dirty="0"/>
              <a:t>Based on a 10% initial adoption rate KO expected monthly income ~$</a:t>
            </a:r>
            <a:r>
              <a:rPr lang="he-IL" sz="3200" dirty="0"/>
              <a:t>5</a:t>
            </a:r>
            <a:r>
              <a:rPr lang="en-US" sz="3200" dirty="0"/>
              <a:t>0K (based on KS Oct 2018 funding statistics)</a:t>
            </a: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35596-27E9-424A-814D-5B1160801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79"/>
          <a:stretch/>
        </p:blipFill>
        <p:spPr>
          <a:xfrm>
            <a:off x="2705099" y="3973507"/>
            <a:ext cx="6781800" cy="2381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B4AD-287C-4A6C-B24B-81911C1AFB15}"/>
              </a:ext>
            </a:extLst>
          </p:cNvPr>
          <p:cNvSpPr txBox="1"/>
          <p:nvPr/>
        </p:nvSpPr>
        <p:spPr>
          <a:xfrm>
            <a:off x="4102437" y="6376875"/>
            <a:ext cx="745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Funds pledged for kickstarted projects ($M) </a:t>
            </a:r>
          </a:p>
        </p:txBody>
      </p:sp>
    </p:spTree>
    <p:extLst>
      <p:ext uri="{BB962C8B-B14F-4D97-AF65-F5344CB8AC3E}">
        <p14:creationId xmlns:p14="http://schemas.microsoft.com/office/powerpoint/2010/main" val="210248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9F145-F621-457D-AAEC-F1DC68DD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dirty="0"/>
              <a:t>Data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FA9B8-07B5-44CC-998F-E9EB0CAB360E}"/>
              </a:ext>
            </a:extLst>
          </p:cNvPr>
          <p:cNvSpPr txBox="1"/>
          <p:nvPr/>
        </p:nvSpPr>
        <p:spPr>
          <a:xfrm>
            <a:off x="631748" y="1841242"/>
            <a:ext cx="109285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Initial data: </a:t>
            </a:r>
            <a:r>
              <a:rPr lang="en-US" sz="4000"/>
              <a:t>205K cases, </a:t>
            </a:r>
            <a:r>
              <a:rPr lang="en-US" sz="4000" dirty="0"/>
              <a:t>45 attributes, 55 data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preparation activities: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Phrasing of a category column.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Split date columns into single columns per day/month/ year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Turn success/fail data into numerical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Drop missing creator lines</a:t>
            </a:r>
            <a:endParaRPr lang="he-IL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 after handling: 171K cases 38 attributes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8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 anchor="t">
            <a:normAutofit/>
          </a:bodyPr>
          <a:lstStyle/>
          <a:p>
            <a:r>
              <a:rPr lang="en-US" sz="2800" dirty="0"/>
              <a:t>Clear bias towards publishing, “film and video” and music projects.</a:t>
            </a:r>
          </a:p>
          <a:p>
            <a:r>
              <a:rPr lang="en-US" sz="2800" dirty="0"/>
              <a:t>High correlation factors between success and:</a:t>
            </a:r>
          </a:p>
          <a:p>
            <a:pPr lvl="1"/>
            <a:r>
              <a:rPr lang="en-US" sz="2600" dirty="0"/>
              <a:t>Category 0.32</a:t>
            </a:r>
          </a:p>
          <a:p>
            <a:pPr lvl="1"/>
            <a:r>
              <a:rPr lang="en-US" sz="2600" dirty="0"/>
              <a:t>Staff pick 0.26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80EF7-566C-4CDE-A76F-F31D91F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564" y="1886623"/>
            <a:ext cx="5124256" cy="489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3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61B1E7-F696-4EE5-A266-8357D83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489" y="2010204"/>
            <a:ext cx="6316319" cy="4559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85CAE-46A6-40B0-ADAC-6812EC91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observations- Continued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19B67-F737-40E5-93BA-2B3228A2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26" y="2078896"/>
            <a:ext cx="5051963" cy="367830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Most failures are attributed to lack of interest and not a funding failure</a:t>
            </a:r>
          </a:p>
          <a:p>
            <a:r>
              <a:rPr lang="en-US" sz="2800" dirty="0"/>
              <a:t>Successes distribute exponentially from target (i.e. target could have been set higher?)</a:t>
            </a:r>
          </a:p>
          <a:p>
            <a:r>
              <a:rPr lang="en-US" sz="2800" dirty="0"/>
              <a:t>Need to understand outliers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A26DF-E62D-401B-AB81-1450B3A7023F}"/>
              </a:ext>
            </a:extLst>
          </p:cNvPr>
          <p:cNvCxnSpPr/>
          <p:nvPr/>
        </p:nvCxnSpPr>
        <p:spPr>
          <a:xfrm>
            <a:off x="4752622" y="4289778"/>
            <a:ext cx="2946400" cy="156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80749C-26E3-48E2-9807-E1A6C2A0A9C0}"/>
              </a:ext>
            </a:extLst>
          </p:cNvPr>
          <p:cNvCxnSpPr/>
          <p:nvPr/>
        </p:nvCxnSpPr>
        <p:spPr>
          <a:xfrm>
            <a:off x="4357396" y="2789853"/>
            <a:ext cx="1567543" cy="88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F839-AF31-49FA-8929-49BDC64942DB}"/>
              </a:ext>
            </a:extLst>
          </p:cNvPr>
          <p:cNvCxnSpPr>
            <a:cxnSpLocks/>
          </p:cNvCxnSpPr>
          <p:nvPr/>
        </p:nvCxnSpPr>
        <p:spPr>
          <a:xfrm>
            <a:off x="4752622" y="5290457"/>
            <a:ext cx="6472105" cy="82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35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477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Wingdings 2</vt:lpstr>
      <vt:lpstr>Dividend</vt:lpstr>
      <vt:lpstr>Kickstarter Oracle</vt:lpstr>
      <vt:lpstr>Content</vt:lpstr>
      <vt:lpstr>The Team</vt:lpstr>
      <vt:lpstr>Understand the market- kickstarter example</vt:lpstr>
      <vt:lpstr>Kickstarter oracle Mission statement</vt:lpstr>
      <vt:lpstr>Kickstarter oracle – commercial viability</vt:lpstr>
      <vt:lpstr>Data handling</vt:lpstr>
      <vt:lpstr>Initial observations</vt:lpstr>
      <vt:lpstr>Initial observations- Continued</vt:lpstr>
      <vt:lpstr>Pledged capital per area</vt:lpstr>
      <vt:lpstr>Capital raise Goal per category</vt:lpstr>
      <vt:lpstr>Capital raised/goal (pledge %) per category</vt:lpstr>
      <vt:lpstr>Launch Timing Advice</vt:lpstr>
      <vt:lpstr>Decision Tree</vt:lpstr>
      <vt:lpstr>Decision Tree</vt:lpstr>
      <vt:lpstr>Path forward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2018-12-07T06:47:16Z</dcterms:created>
  <dcterms:modified xsi:type="dcterms:W3CDTF">2018-12-13T15:06:17Z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